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hyperlink" Target="mailto:reabil-evp@mail.ru" TargetMode="External"/><Relationship Id="rId7" Type="http://schemas.openxmlformats.org/officeDocument/2006/relationships/tags" Target="../tags/tag1.xml"/><Relationship Id="rId6" Type="http://schemas.openxmlformats.org/officeDocument/2006/relationships/hyperlink" Target="https://yandex.ru/maps/?source=exp-counterparty_entity&amp;text=297407, %D0%A0%D0%B5%D1%81%D0%BF%D1%83%D0%B1%D0%BB%D0%B8%D0%BA%D0%B0 %D0%9A%D1%80%D1%8B%D0%BC, %D0%B3.%D0%BE. %D0%95%D0%B2%D0%BF%D0%B0%D1%82%D0%BE%D1%80%D0%B8%D1%8F, %D0%B3 %D0%95%D0%B2%D0%BF%D0%B0%D1%82%D0%BE%D1%80%D0%B8%D1%8F, %D1%83%D0%BB %D0%9F%D1%83%D1%88%D0%BA%D0%B8%D0%BD%D0%B0, %D0%B4. 92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80045" y="1266520"/>
            <a:ext cx="2922270" cy="114173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32715" marR="5080" indent="-120650" algn="ctr">
              <a:lnSpc>
                <a:spcPts val="2820"/>
              </a:lnSpc>
              <a:spcBef>
                <a:spcPts val="450"/>
              </a:spcBef>
            </a:pPr>
            <a:r>
              <a:rPr lang="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Использования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техники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Тестопластики</a:t>
            </a:r>
            <a:r>
              <a:rPr lang="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работе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детьми</a:t>
            </a:r>
            <a:r>
              <a:rPr lang="en-US" altLang="ru-RU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ОВЗ</a:t>
            </a:r>
            <a:r>
              <a:rPr lang="" altLang="en-US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>»</a:t>
            </a:r>
            <a:endParaRPr lang="" altLang="en-US" sz="20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80503" y="954659"/>
            <a:ext cx="2520315" cy="25400"/>
          </a:xfrm>
          <a:custGeom>
            <a:avLst/>
            <a:gdLst/>
            <a:ahLst/>
            <a:cxnLst/>
            <a:rect l="l" t="t" r="r" b="b"/>
            <a:pathLst>
              <a:path w="2520315" h="25400">
                <a:moveTo>
                  <a:pt x="2514219" y="0"/>
                </a:moveTo>
                <a:lnTo>
                  <a:pt x="2500249" y="0"/>
                </a:lnTo>
                <a:lnTo>
                  <a:pt x="2494533" y="5714"/>
                </a:lnTo>
                <a:lnTo>
                  <a:pt x="2494533" y="19811"/>
                </a:lnTo>
                <a:lnTo>
                  <a:pt x="2500249" y="25400"/>
                </a:lnTo>
                <a:lnTo>
                  <a:pt x="2514219" y="25400"/>
                </a:lnTo>
                <a:lnTo>
                  <a:pt x="2519933" y="19811"/>
                </a:lnTo>
                <a:lnTo>
                  <a:pt x="2519933" y="15875"/>
                </a:lnTo>
                <a:lnTo>
                  <a:pt x="2507233" y="15875"/>
                </a:lnTo>
                <a:lnTo>
                  <a:pt x="2507233" y="9525"/>
                </a:lnTo>
                <a:lnTo>
                  <a:pt x="2519933" y="9525"/>
                </a:lnTo>
                <a:lnTo>
                  <a:pt x="2519933" y="5714"/>
                </a:lnTo>
                <a:lnTo>
                  <a:pt x="2514219" y="0"/>
                </a:lnTo>
                <a:close/>
              </a:path>
              <a:path w="2520315" h="25400">
                <a:moveTo>
                  <a:pt x="2494533" y="9525"/>
                </a:moveTo>
                <a:lnTo>
                  <a:pt x="0" y="9525"/>
                </a:lnTo>
                <a:lnTo>
                  <a:pt x="0" y="15875"/>
                </a:lnTo>
                <a:lnTo>
                  <a:pt x="2494533" y="15875"/>
                </a:lnTo>
                <a:lnTo>
                  <a:pt x="2494533" y="9525"/>
                </a:lnTo>
                <a:close/>
              </a:path>
              <a:path w="2520315" h="25400">
                <a:moveTo>
                  <a:pt x="2519933" y="9525"/>
                </a:moveTo>
                <a:lnTo>
                  <a:pt x="2507233" y="9525"/>
                </a:lnTo>
                <a:lnTo>
                  <a:pt x="2507233" y="15875"/>
                </a:lnTo>
                <a:lnTo>
                  <a:pt x="2519933" y="15875"/>
                </a:lnTo>
                <a:lnTo>
                  <a:pt x="2519933" y="9525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436357" y="320166"/>
            <a:ext cx="2919095" cy="67881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algn="ctr">
              <a:lnSpc>
                <a:spcPts val="970"/>
              </a:lnSpc>
              <a:spcBef>
                <a:spcPts val="225"/>
              </a:spcBef>
            </a:pP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ГОСУДАРСТВЕННОЕ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БЮДЖЕТНОЕ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УЧРЕЖДЕНИЕ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РЕСПУБЛИКИ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КРЫМ</a:t>
            </a:r>
            <a:endParaRPr lang="en-US" altLang="en-US" sz="9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12700" marR="5080" algn="ctr">
              <a:lnSpc>
                <a:spcPts val="970"/>
              </a:lnSpc>
              <a:spcBef>
                <a:spcPts val="225"/>
              </a:spcBef>
            </a:pPr>
            <a:r>
              <a:rPr lang="" altLang="en-US" sz="900" b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МНОГОПРОФИЛЬНЫЙ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КОМПЛЕКСНЫЙ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РЕАБИЛИТАЦИОННЫЙ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ЦЕНТР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ДЕТЕЙ</a:t>
            </a:r>
            <a:r>
              <a:rPr lang="en-US" altLang="ru-RU" sz="900" b="1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900" b="1">
                <a:latin typeface="Times New Roman" panose="02020603050405020304" charset="0"/>
                <a:cs typeface="Times New Roman" panose="02020603050405020304" charset="0"/>
              </a:rPr>
              <a:t>ИНВАЛИДОВ</a:t>
            </a:r>
            <a:r>
              <a:rPr lang="" altLang="en-US" sz="900" b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endParaRPr lang="" altLang="en-US" sz="9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3846" y="6129985"/>
            <a:ext cx="2930525" cy="16700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879475" marR="869950" indent="1270" algn="ctr">
              <a:lnSpc>
                <a:spcPts val="1040"/>
              </a:lnSpc>
              <a:spcBef>
                <a:spcPts val="265"/>
              </a:spcBef>
            </a:pPr>
            <a:r>
              <a:rPr sz="1600" b="1" i="1" dirty="0">
                <a:latin typeface="Times New Roman" panose="02020603050405020304"/>
                <a:cs typeface="Times New Roman" panose="02020603050405020304"/>
              </a:rPr>
              <a:t>Наш</a:t>
            </a:r>
            <a:r>
              <a:rPr sz="1600" b="1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latin typeface="Times New Roman" panose="02020603050405020304"/>
                <a:cs typeface="Times New Roman" panose="02020603050405020304"/>
              </a:rPr>
              <a:t>адрес</a:t>
            </a:r>
            <a:r>
              <a:rPr sz="1600" b="1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1600" b="1" spc="-20" dirty="0">
                <a:latin typeface="Times New Roman" panose="02020603050405020304"/>
                <a:cs typeface="Times New Roman" panose="02020603050405020304"/>
              </a:rPr>
              <a:t> </a:t>
            </a:r>
            <a:endParaRPr sz="1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00042" y="128839"/>
            <a:ext cx="2959735" cy="256921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85"/>
              </a:spcBef>
            </a:pP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Немного</a:t>
            </a:r>
            <a:r>
              <a:rPr sz="16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соли</a:t>
            </a:r>
            <a:r>
              <a:rPr sz="1600" b="1" i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муки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635" algn="ctr">
              <a:lnSpc>
                <a:spcPct val="100000"/>
              </a:lnSpc>
              <a:spcBef>
                <a:spcPts val="585"/>
              </a:spcBef>
            </a:pP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чуть-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чуть,</a:t>
            </a:r>
            <a:r>
              <a:rPr sz="1600" b="1" i="1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воды</a:t>
            </a:r>
            <a:r>
              <a:rPr sz="1600" b="1" i="1" spc="-7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добавить</a:t>
            </a:r>
            <a:r>
              <a:rPr sz="1600" b="1" i="1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так-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881380">
              <a:lnSpc>
                <a:spcPct val="100000"/>
              </a:lnSpc>
              <a:spcBef>
                <a:spcPts val="580"/>
              </a:spcBef>
            </a:pP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же</a:t>
            </a:r>
            <a:r>
              <a:rPr sz="1600" b="1" i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16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забудь,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78105" marR="70485" algn="ctr">
              <a:lnSpc>
                <a:spcPct val="130000"/>
              </a:lnSpc>
              <a:spcBef>
                <a:spcPts val="10"/>
              </a:spcBef>
            </a:pP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Перемешай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всё</a:t>
            </a:r>
            <a:r>
              <a:rPr sz="1600" b="1" i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тщательно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16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путь</a:t>
            </a: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12065" marR="5080" algn="ctr">
              <a:lnSpc>
                <a:spcPct val="130000"/>
              </a:lnSpc>
              <a:spcBef>
                <a:spcPts val="5"/>
              </a:spcBef>
            </a:pP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Творений</a:t>
            </a:r>
            <a:r>
              <a:rPr sz="16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необычных,</a:t>
            </a:r>
            <a:r>
              <a:rPr sz="1600" b="1" i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созиданья, </a:t>
            </a:r>
            <a:r>
              <a:rPr sz="16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Рожденья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красоты</a:t>
            </a:r>
            <a:r>
              <a:rPr sz="1600" b="1" i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6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доброты</a:t>
            </a:r>
            <a:r>
              <a:rPr sz="1600" b="1" i="1" spc="5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6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воплощенья</a:t>
            </a:r>
            <a:r>
              <a:rPr sz="1600" b="1" i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сказочной</a:t>
            </a:r>
            <a:r>
              <a:rPr sz="1600" b="1" i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мечты</a:t>
            </a:r>
            <a:endParaRPr sz="16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9240" y="118363"/>
            <a:ext cx="2980055" cy="136779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889000" marR="113030" indent="-854075">
              <a:lnSpc>
                <a:spcPts val="1450"/>
              </a:lnSpc>
              <a:spcBef>
                <a:spcPts val="340"/>
              </a:spcBef>
            </a:pP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Тестопластика</a:t>
            </a:r>
            <a:r>
              <a:rPr sz="1400" b="1" i="1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выполняет</a:t>
            </a:r>
            <a:r>
              <a:rPr sz="1400" b="1" i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следую-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щие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функции: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ts val="1385"/>
              </a:lnSpc>
            </a:pPr>
            <a:r>
              <a:rPr sz="1400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Коррекционно-</a:t>
            </a:r>
            <a:r>
              <a:rPr sz="1400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развивающую</a:t>
            </a:r>
            <a:r>
              <a:rPr sz="1400" i="1" spc="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разви-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88000"/>
              </a:lnSpc>
              <a:spcBef>
                <a:spcPts val="105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тие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коррекция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всех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психических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функций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(восприятия,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внимания,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мыш-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ления,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моторики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координации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дви-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жений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т.д.)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9240" y="1622806"/>
            <a:ext cx="2893060" cy="118173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ct val="88000"/>
              </a:lnSpc>
              <a:spcBef>
                <a:spcPts val="300"/>
              </a:spcBef>
            </a:pPr>
            <a:r>
              <a:rPr sz="1400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Обучающую</a:t>
            </a:r>
            <a:r>
              <a:rPr sz="1400" i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расширение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знаний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представлений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самом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себе,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других, окружающем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мире,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раскрытие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твор-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ческих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способностей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детей,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умения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видеть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необычное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предмете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иссле- дования.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240" y="2942971"/>
            <a:ext cx="2985135" cy="277622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ct val="88000"/>
              </a:lnSpc>
              <a:spcBef>
                <a:spcPts val="300"/>
              </a:spcBef>
            </a:pPr>
            <a:r>
              <a:rPr sz="1400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Коммуникативную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развитие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 умения позитивного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общения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сотрудниче- ства.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111125">
              <a:lnSpc>
                <a:spcPct val="88000"/>
              </a:lnSpc>
              <a:spcBef>
                <a:spcPts val="1480"/>
              </a:spcBef>
            </a:pPr>
            <a:r>
              <a:rPr sz="1400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Релаксационную</a:t>
            </a:r>
            <a:r>
              <a:rPr sz="1400" i="1" spc="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преобразование деструктивных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форм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энергии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соци-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ально-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адаптивную</a:t>
            </a:r>
            <a:r>
              <a:rPr sz="1400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форму</a:t>
            </a:r>
            <a:r>
              <a:rPr sz="1400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деятельно-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сти,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снятие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психоэмоционального напряжения.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166370">
              <a:lnSpc>
                <a:spcPct val="102000"/>
              </a:lnSpc>
              <a:spcBef>
                <a:spcPts val="1265"/>
              </a:spcBef>
            </a:pPr>
            <a:r>
              <a:rPr sz="1400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Воспитательную</a:t>
            </a:r>
            <a:r>
              <a:rPr sz="1400" i="1" spc="-3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развитие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нрав-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ственных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сторон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личности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ребенка,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любви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труду,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процессу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творчества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познания.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2" name="object 1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045075" y="5628640"/>
            <a:ext cx="1861820" cy="12192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1773" y="5827141"/>
            <a:ext cx="889660" cy="13042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58335" y="3035681"/>
            <a:ext cx="2869691" cy="2004186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6197" y="5752316"/>
            <a:ext cx="3235071" cy="171665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611745" y="2792730"/>
            <a:ext cx="2780665" cy="2835910"/>
          </a:xfrm>
          <a:prstGeom prst="rect">
            <a:avLst/>
          </a:prstGeom>
        </p:spPr>
      </p:pic>
      <p:sp>
        <p:nvSpPr>
          <p:cNvPr id="17" name="Текстовое поле 16"/>
          <p:cNvSpPr txBox="1"/>
          <p:nvPr/>
        </p:nvSpPr>
        <p:spPr>
          <a:xfrm>
            <a:off x="7436485" y="6219825"/>
            <a:ext cx="35642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Евпатория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ru-RU" altLang="en-US" sz="1600">
                <a:latin typeface="Times New Roman" panose="02020603050405020304" charset="0"/>
                <a:cs typeface="Times New Roman" panose="02020603050405020304" charset="0"/>
              </a:rPr>
              <a:t>2026 год</a:t>
            </a:r>
            <a:endParaRPr lang="ru-RU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Текстовое поле 17"/>
          <p:cNvSpPr txBox="1"/>
          <p:nvPr/>
        </p:nvSpPr>
        <p:spPr>
          <a:xfrm>
            <a:off x="4737100" y="5229225"/>
            <a:ext cx="35642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ru-RU" sz="1400" b="1"/>
              <a:t>Составила: Кузина О.И</a:t>
            </a:r>
            <a:r>
              <a:rPr lang="ru-RU" altLang="ru-RU"/>
              <a:t>.</a:t>
            </a:r>
            <a:endParaRPr lang="ru-RU" altLang="ru-RU"/>
          </a:p>
        </p:txBody>
      </p:sp>
      <p:graphicFrame>
        <p:nvGraphicFramePr>
          <p:cNvPr id="19" name="Таблица 18"/>
          <p:cNvGraphicFramePr/>
          <p:nvPr/>
        </p:nvGraphicFramePr>
        <p:xfrm>
          <a:off x="3669983" y="6221730"/>
          <a:ext cx="3476625" cy="828675"/>
        </p:xfrm>
        <a:graphic>
          <a:graphicData uri="http://schemas.openxmlformats.org/drawingml/2006/table">
            <a:tbl>
              <a:tblPr/>
              <a:tblGrid>
                <a:gridCol w="3476625"/>
              </a:tblGrid>
              <a:tr h="828675">
                <a:tc>
                  <a:txBody>
                    <a:bodyPr/>
                    <a:p>
                      <a:pPr algn="ctr" fontAlgn="t">
                        <a:lnSpc>
                          <a:spcPts val="1350"/>
                        </a:lnSpc>
                      </a:pPr>
                      <a:r>
                        <a:rPr lang="en-US" altLang="zh-CN" sz="1100" b="1">
                          <a:solidFill>
                            <a:srgbClr val="DD0000"/>
                          </a:solidFill>
                          <a:latin typeface="Times New Roman" panose="02020603050405020304" charset="0"/>
                          <a:ea typeface="ys text"/>
                          <a:cs typeface="Times New Roman" panose="02020603050405020304" charset="0"/>
                          <a:hlinkClick r:id="rId6"/>
                        </a:rPr>
                        <a:t>297407, Республика Крым, г Евпатория, </a:t>
                      </a:r>
                      <a:endParaRPr lang="en-US" altLang="zh-CN" sz="1100" b="1">
                        <a:solidFill>
                          <a:srgbClr val="DD0000"/>
                        </a:solidFill>
                        <a:latin typeface="Times New Roman" panose="02020603050405020304" charset="0"/>
                        <a:ea typeface="ys text"/>
                        <a:cs typeface="Times New Roman" panose="02020603050405020304" charset="0"/>
                        <a:hlinkClick r:id="rId6"/>
                      </a:endParaRPr>
                    </a:p>
                    <a:p>
                      <a:pPr algn="ctr" fontAlgn="t">
                        <a:lnSpc>
                          <a:spcPts val="1350"/>
                        </a:lnSpc>
                      </a:pPr>
                      <a:r>
                        <a:rPr lang="en-US" altLang="zh-CN" sz="1100" b="1">
                          <a:solidFill>
                            <a:srgbClr val="DD0000"/>
                          </a:solidFill>
                          <a:latin typeface="Times New Roman" panose="02020603050405020304" charset="0"/>
                          <a:ea typeface="ys text"/>
                          <a:cs typeface="Times New Roman" panose="02020603050405020304" charset="0"/>
                          <a:hlinkClick r:id="rId6"/>
                        </a:rPr>
                        <a:t>ул Пушкина, д. 9</a:t>
                      </a:r>
                      <a:r>
                        <a:rPr lang="ru-RU" altLang="en-US" sz="1100" b="1">
                          <a:solidFill>
                            <a:srgbClr val="DD0000"/>
                          </a:solidFill>
                          <a:latin typeface="Times New Roman" panose="02020603050405020304" charset="0"/>
                          <a:ea typeface="ys text"/>
                          <a:cs typeface="Times New Roman" panose="02020603050405020304" charset="0"/>
                          <a:hlinkClick r:id="rId6"/>
                        </a:rPr>
                        <a:t>2</a:t>
                      </a:r>
                      <a:endParaRPr lang="en-US" altLang="zh-CN" sz="1100" b="0">
                        <a:solidFill>
                          <a:srgbClr val="DD0000"/>
                        </a:solidFill>
                        <a:latin typeface="ys text"/>
                        <a:ea typeface="ys text"/>
                        <a:hlinkClick r:id="rId6"/>
                      </a:endParaRPr>
                    </a:p>
                    <a:p>
                      <a:pPr algn="ctr" fontAlgn="t">
                        <a:lnSpc>
                          <a:spcPts val="1350"/>
                        </a:lnSpc>
                      </a:pPr>
                      <a:endParaRPr lang="en-US" altLang="zh-CN" sz="1100" b="0">
                        <a:solidFill>
                          <a:srgbClr val="DD0000"/>
                        </a:solidFill>
                        <a:latin typeface="ys text"/>
                        <a:ea typeface="ys text"/>
                        <a:hlinkClick r:id="rId6"/>
                      </a:endParaRPr>
                    </a:p>
                  </a:txBody>
                  <a:tcPr marL="0" marR="0" marT="152717" marB="152717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/>
          <p:nvPr>
            <p:custDataLst>
              <p:tags r:id="rId7"/>
            </p:custDataLst>
          </p:nvPr>
        </p:nvGraphicFramePr>
        <p:xfrm>
          <a:off x="4051300" y="6677025"/>
          <a:ext cx="3522345" cy="373380"/>
        </p:xfrm>
        <a:graphic>
          <a:graphicData uri="http://schemas.openxmlformats.org/drawingml/2006/table">
            <a:tbl>
              <a:tblPr/>
              <a:tblGrid>
                <a:gridCol w="3522345"/>
              </a:tblGrid>
              <a:tr h="37338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br>
                        <a:rPr lang="en-US" altLang="zh-CN" sz="1100" b="1" i="0">
                          <a:solidFill>
                            <a:srgbClr val="333333"/>
                          </a:solidFill>
                          <a:latin typeface="Times New Roman" panose="02020603050405020304" charset="0"/>
                          <a:ea typeface="Nunito"/>
                          <a:cs typeface="Times New Roman" panose="02020603050405020304" charset="0"/>
                        </a:rPr>
                      </a:br>
                      <a:r>
                        <a:rPr lang="ru-RU" altLang="en-US" sz="1200" b="1" i="0">
                          <a:solidFill>
                            <a:srgbClr val="333333"/>
                          </a:solidFill>
                          <a:latin typeface="Times New Roman" panose="02020603050405020304" charset="0"/>
                          <a:ea typeface="Nunito"/>
                          <a:cs typeface="Times New Roman" panose="02020603050405020304" charset="0"/>
                        </a:rPr>
                        <a:t>Контактный телефон </a:t>
                      </a:r>
                      <a:r>
                        <a:rPr lang="en-US" altLang="zh-CN" sz="1200" b="1" i="0">
                          <a:solidFill>
                            <a:srgbClr val="333333"/>
                          </a:solidFill>
                          <a:latin typeface="Times New Roman" panose="02020603050405020304" charset="0"/>
                          <a:ea typeface="Nunito"/>
                          <a:cs typeface="Times New Roman" panose="02020603050405020304" charset="0"/>
                        </a:rPr>
                        <a:t>+7 (978) 946-22-51</a:t>
                      </a:r>
                      <a:endParaRPr lang="en-US" altLang="zh-CN" sz="1200" b="1" i="0">
                        <a:solidFill>
                          <a:srgbClr val="333333"/>
                        </a:solidFill>
                        <a:latin typeface="Times New Roman" panose="02020603050405020304" charset="0"/>
                        <a:ea typeface="Nunito"/>
                        <a:cs typeface="Times New Roman" panose="0202060305040502030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Текстовое поле 22"/>
          <p:cNvSpPr txBox="1"/>
          <p:nvPr/>
        </p:nvSpPr>
        <p:spPr>
          <a:xfrm>
            <a:off x="2908300" y="7050088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ru-RU" altLang="en-US" sz="1200" b="1" i="0">
                <a:solidFill>
                  <a:srgbClr val="333333"/>
                </a:solidFill>
                <a:latin typeface="Times New Roman" panose="02020603050405020304" charset="0"/>
                <a:ea typeface="Nunito"/>
                <a:cs typeface="Times New Roman" panose="02020603050405020304" charset="0"/>
                <a:hlinkClick r:id="rId8" action="ppaction://hlinkfile"/>
              </a:rPr>
              <a:t>Электронная почта:</a:t>
            </a:r>
            <a:endParaRPr lang="ru-RU" altLang="en-US" sz="1200" b="1" i="0">
              <a:solidFill>
                <a:srgbClr val="333333"/>
              </a:solidFill>
              <a:latin typeface="Times New Roman" panose="02020603050405020304" charset="0"/>
              <a:ea typeface="Nunito"/>
              <a:cs typeface="Times New Roman" panose="02020603050405020304" charset="0"/>
              <a:hlinkClick r:id="rId8" action="ppaction://hlinkfile"/>
            </a:endParaRPr>
          </a:p>
          <a:p>
            <a:pPr marL="0" indent="0" algn="ctr">
              <a:spcBef>
                <a:spcPct val="0"/>
              </a:spcBef>
              <a:spcAft>
                <a:spcPct val="0"/>
              </a:spcAft>
            </a:pPr>
            <a:r>
              <a:rPr lang="en-US" altLang="zh-CN" sz="1200" b="1" i="0">
                <a:solidFill>
                  <a:srgbClr val="333333"/>
                </a:solidFill>
                <a:latin typeface="Times New Roman" panose="02020603050405020304" charset="0"/>
                <a:ea typeface="Nunito"/>
                <a:cs typeface="Times New Roman" panose="02020603050405020304" charset="0"/>
                <a:hlinkClick r:id="rId8" action="ppaction://hlinkfile"/>
              </a:rPr>
              <a:t>reabil-evp@mail.ru</a:t>
            </a:r>
            <a:endParaRPr lang="en-US" altLang="zh-CN" sz="1200" b="1" i="0">
              <a:solidFill>
                <a:srgbClr val="333333"/>
              </a:solidFill>
              <a:latin typeface="Times New Roman" panose="02020603050405020304" charset="0"/>
              <a:ea typeface="Nunito"/>
              <a:cs typeface="Times New Roman" panose="02020603050405020304" charset="0"/>
              <a:hlinkClick r:id="rId8" action="ppaction://hlinkfil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1861" y="102997"/>
            <a:ext cx="3307079" cy="1454785"/>
          </a:xfrm>
          <a:prstGeom prst="rect">
            <a:avLst/>
          </a:prstGeom>
          <a:ln w="38100">
            <a:solidFill>
              <a:srgbClr val="FFCC00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55245">
              <a:lnSpc>
                <a:spcPts val="1580"/>
              </a:lnSpc>
              <a:spcBef>
                <a:spcPts val="465"/>
              </a:spcBef>
            </a:pP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Рецепт</a:t>
            </a:r>
            <a:r>
              <a:rPr sz="14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классического</a:t>
            </a:r>
            <a:r>
              <a:rPr sz="1400" b="1" i="1" spc="-7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теста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55245" marR="457200">
              <a:lnSpc>
                <a:spcPts val="1490"/>
              </a:lnSpc>
              <a:spcBef>
                <a:spcPts val="105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Мука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(пшеничная)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300гр.(2чашки)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Соль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(экстра)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—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300гр.(1чашка)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Вода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(холодная)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-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200мл.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55245" marR="168910">
              <a:lnSpc>
                <a:spcPts val="1460"/>
              </a:lnSpc>
              <a:spcBef>
                <a:spcPts val="5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2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ст.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ложки—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подсолнечного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масла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Важно!</a:t>
            </a:r>
            <a:r>
              <a:rPr sz="1400" b="1" i="1" spc="-6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Мука</a:t>
            </a:r>
            <a:r>
              <a:rPr sz="1400" b="1" i="1" spc="-4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b="1" i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соль</a:t>
            </a:r>
            <a:r>
              <a:rPr sz="1400" b="1" i="1" spc="-4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идут</a:t>
            </a:r>
            <a:r>
              <a:rPr sz="1400" b="1" i="1" spc="-2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b="1" i="1" spc="-5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пропорции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1:1</a:t>
            </a:r>
            <a:r>
              <a:rPr sz="1400" b="1" i="1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весу,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1400" b="1" i="1" spc="-1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по</a:t>
            </a:r>
            <a:r>
              <a:rPr sz="14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объёму.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612" y="98551"/>
            <a:ext cx="2959735" cy="174688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38100" marR="5080" indent="-26035" algn="just">
              <a:lnSpc>
                <a:spcPct val="88000"/>
              </a:lnSpc>
              <a:spcBef>
                <a:spcPts val="300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1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1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доступный</a:t>
            </a:r>
            <a:r>
              <a:rPr sz="1400" i="1" spc="1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всем,</a:t>
            </a:r>
            <a:r>
              <a:rPr sz="1400" i="1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дешёвый</a:t>
            </a:r>
            <a:r>
              <a:rPr sz="1400" i="1" spc="1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лёгкий</a:t>
            </a:r>
            <a:r>
              <a:rPr sz="1400" i="1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применении</a:t>
            </a:r>
            <a:r>
              <a:rPr sz="1400" i="1" spc="3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материал,</a:t>
            </a:r>
            <a:r>
              <a:rPr sz="1400" i="1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его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можно</a:t>
            </a:r>
            <a:r>
              <a:rPr sz="1400" i="1" spc="3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заготовить</a:t>
            </a:r>
            <a:r>
              <a:rPr sz="1400" i="1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заранее</a:t>
            </a:r>
            <a:r>
              <a:rPr sz="1400" i="1" spc="3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(впрок).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можно</a:t>
            </a:r>
            <a:r>
              <a:rPr sz="1400" i="1" spc="15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окрасить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лепить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уже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цветное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изделие,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а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можно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распи-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сать</a:t>
            </a:r>
            <a:r>
              <a:rPr sz="1400" i="1" spc="2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готовую</a:t>
            </a:r>
            <a:r>
              <a:rPr sz="1400" i="1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работу</a:t>
            </a:r>
            <a:r>
              <a:rPr sz="1400" i="1" spc="2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после</a:t>
            </a:r>
            <a:r>
              <a:rPr sz="1400" i="1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оконча-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тельного</a:t>
            </a:r>
            <a:r>
              <a:rPr sz="1400" i="1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высыхания.</a:t>
            </a:r>
            <a:r>
              <a:rPr sz="1400" i="1" spc="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Красота</a:t>
            </a:r>
            <a:r>
              <a:rPr sz="1400" i="1" spc="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изя-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щество</a:t>
            </a:r>
            <a:r>
              <a:rPr sz="1400" i="1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«солёных</a:t>
            </a:r>
            <a:r>
              <a:rPr sz="1400" i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поделок»</a:t>
            </a:r>
            <a:r>
              <a:rPr sz="1400" i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дадут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пи-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щу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творческого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размышления.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3520" y="1982470"/>
            <a:ext cx="2928620" cy="541655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algn="just">
              <a:lnSpc>
                <a:spcPct val="88000"/>
              </a:lnSpc>
              <a:spcBef>
                <a:spcPts val="295"/>
              </a:spcBef>
            </a:pP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Тестопластика</a:t>
            </a:r>
            <a:r>
              <a:rPr sz="1400" b="1" i="1" spc="-3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является</a:t>
            </a:r>
            <a:r>
              <a:rPr sz="1400" i="1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одним</a:t>
            </a:r>
            <a:r>
              <a:rPr sz="1400" i="1" spc="1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из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видов</a:t>
            </a:r>
            <a:r>
              <a:rPr sz="1400" i="1" spc="3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народно-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прикладного</a:t>
            </a:r>
            <a:r>
              <a:rPr sz="1400" i="1" spc="39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искус-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ства.</a:t>
            </a:r>
            <a:r>
              <a:rPr sz="1400" i="1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Лепка</a:t>
            </a:r>
            <a:r>
              <a:rPr sz="1400" i="1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полезное</a:t>
            </a:r>
            <a:r>
              <a:rPr sz="1400" i="1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занятие</a:t>
            </a:r>
            <a:r>
              <a:rPr sz="1400" i="1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для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пальчиков,</a:t>
            </a:r>
            <a:r>
              <a:rPr sz="1400" i="1" spc="2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так</a:t>
            </a:r>
            <a:r>
              <a:rPr sz="1400" i="1" spc="2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1400" i="1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развитие</a:t>
            </a:r>
            <a:r>
              <a:rPr sz="1400" i="1" spc="22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мелкой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моторики</a:t>
            </a:r>
            <a:r>
              <a:rPr sz="1400" i="1" spc="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рук</a:t>
            </a:r>
            <a:r>
              <a:rPr sz="14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у</a:t>
            </a:r>
            <a:r>
              <a:rPr sz="14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детей</a:t>
            </a:r>
            <a:r>
              <a:rPr sz="14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напрямую</a:t>
            </a:r>
            <a:r>
              <a:rPr sz="1400" i="1" spc="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свя-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зано</a:t>
            </a:r>
            <a:r>
              <a:rPr sz="1400" i="1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400" i="1" spc="2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развитием</a:t>
            </a:r>
            <a:r>
              <a:rPr sz="1400" i="1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речи</a:t>
            </a:r>
            <a:r>
              <a:rPr sz="1400" i="1" spc="2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25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мышления.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Работа</a:t>
            </a:r>
            <a:r>
              <a:rPr sz="1400" i="1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400" i="1" spc="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тестом</a:t>
            </a:r>
            <a:r>
              <a:rPr sz="1400" i="1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это,</a:t>
            </a:r>
            <a:r>
              <a:rPr sz="1400" i="1" spc="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своего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рода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упражнения,</a:t>
            </a:r>
            <a:r>
              <a:rPr sz="1400" i="1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оказывающие</a:t>
            </a:r>
            <a:r>
              <a:rPr sz="1400" i="1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помощь</a:t>
            </a:r>
            <a:r>
              <a:rPr sz="1400" i="1" spc="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в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развитии</a:t>
            </a:r>
            <a:r>
              <a:rPr sz="1400" i="1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тонких</a:t>
            </a:r>
            <a:r>
              <a:rPr sz="1400" i="1" spc="3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дифференцирован-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ных</a:t>
            </a:r>
            <a:r>
              <a:rPr sz="1400" i="1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движений,</a:t>
            </a:r>
            <a:r>
              <a:rPr sz="1400" i="1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координации,</a:t>
            </a:r>
            <a:r>
              <a:rPr sz="1400" i="1" spc="1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так-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тильных</a:t>
            </a:r>
            <a:r>
              <a:rPr sz="1400" i="1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ощущений</a:t>
            </a:r>
            <a:r>
              <a:rPr sz="1400" i="1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детей.</a:t>
            </a:r>
            <a:r>
              <a:rPr sz="1400" i="1" spc="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Наши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ре-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цепторы</a:t>
            </a:r>
            <a:r>
              <a:rPr sz="1400" i="1" spc="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(тонкие</a:t>
            </a:r>
            <a:r>
              <a:rPr sz="1400" i="1" spc="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окончания</a:t>
            </a:r>
            <a:r>
              <a:rPr sz="1400" i="1" spc="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чувству-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ющих</a:t>
            </a:r>
            <a:r>
              <a:rPr sz="1400" i="1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нервов,</a:t>
            </a:r>
            <a:r>
              <a:rPr sz="1400" i="1" spc="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расположенные</a:t>
            </a:r>
            <a:r>
              <a:rPr sz="1400" i="1" spc="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мыш-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цах)</a:t>
            </a:r>
            <a:r>
              <a:rPr sz="1400" i="1" spc="2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это</a:t>
            </a:r>
            <a:r>
              <a:rPr sz="1400" i="1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маленькие,</a:t>
            </a:r>
            <a:r>
              <a:rPr sz="1400" i="1" spc="2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чуткие</a:t>
            </a:r>
            <a:r>
              <a:rPr sz="1400" i="1" spc="2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иссле-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дователи,</a:t>
            </a:r>
            <a:r>
              <a:rPr sz="1400" i="1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особые</a:t>
            </a:r>
            <a:r>
              <a:rPr sz="1400" i="1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воспринимающие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устройства,</a:t>
            </a:r>
            <a:r>
              <a:rPr sz="1400" i="1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400" i="1" spc="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помощью</a:t>
            </a:r>
            <a:r>
              <a:rPr sz="1400" i="1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которых</a:t>
            </a:r>
            <a:r>
              <a:rPr sz="1400" i="1" spc="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де-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ти</a:t>
            </a:r>
            <a:r>
              <a:rPr sz="1400" i="1" spc="45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ощущают</a:t>
            </a:r>
            <a:r>
              <a:rPr sz="1400" i="1" spc="4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мир</a:t>
            </a:r>
            <a:r>
              <a:rPr sz="1400" i="1" spc="4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вокруг</a:t>
            </a:r>
            <a:r>
              <a:rPr sz="1400" i="1" spc="4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себя.</a:t>
            </a:r>
            <a:r>
              <a:rPr sz="1400" i="1" spc="4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На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кончиках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пальцев</a:t>
            </a:r>
            <a:r>
              <a:rPr sz="1400" i="1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находятся</a:t>
            </a:r>
            <a:r>
              <a:rPr sz="1400" i="1" spc="1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нервные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окончания,</a:t>
            </a:r>
            <a:r>
              <a:rPr sz="1400" i="1" spc="3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которые</a:t>
            </a:r>
            <a:r>
              <a:rPr sz="1400" i="1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связаны</a:t>
            </a:r>
            <a:r>
              <a:rPr sz="1400" i="1" spc="3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400" i="1" spc="3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цен-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трами</a:t>
            </a:r>
            <a:r>
              <a:rPr sz="1400" i="1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головного</a:t>
            </a:r>
            <a:r>
              <a:rPr sz="1400" i="1" spc="3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мозга,</a:t>
            </a:r>
            <a:r>
              <a:rPr sz="1400" i="1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влияющими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формирование</a:t>
            </a:r>
            <a:r>
              <a:rPr sz="1400" i="1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речи</a:t>
            </a:r>
            <a:r>
              <a:rPr sz="1400" i="1" spc="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человека.</a:t>
            </a:r>
            <a:r>
              <a:rPr sz="1400" i="1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Зна-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чительную</a:t>
            </a:r>
            <a:r>
              <a:rPr sz="1400" i="1" spc="2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часть</a:t>
            </a:r>
            <a:r>
              <a:rPr sz="1400" i="1" spc="26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коры</a:t>
            </a:r>
            <a:r>
              <a:rPr sz="1400" i="1" spc="2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головного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мозга</a:t>
            </a:r>
            <a:r>
              <a:rPr sz="1400" i="1" spc="1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занимают</a:t>
            </a:r>
            <a:r>
              <a:rPr sz="1400" i="1" spc="1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представительства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наших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рук.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algn="just">
              <a:lnSpc>
                <a:spcPts val="1490"/>
              </a:lnSpc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Занятие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лепкой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является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одной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из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начальных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форм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художественного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воспитания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детей.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Всему,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что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так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необходимо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ребенку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школе.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46119" y="1654810"/>
            <a:ext cx="3171190" cy="574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80"/>
              </a:lnSpc>
              <a:spcBef>
                <a:spcPts val="105"/>
              </a:spcBef>
            </a:pP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Замес</a:t>
            </a:r>
            <a:r>
              <a:rPr sz="1400" b="1" i="1" spc="-85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теста.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140970">
              <a:lnSpc>
                <a:spcPct val="88000"/>
              </a:lnSpc>
              <a:spcBef>
                <a:spcPts val="90"/>
              </a:spcBef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Растворить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воде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соль,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добавить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всю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муку,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перемешивать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чашке,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домеши-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вать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столе.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При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таком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варианте,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строго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соблюдая</a:t>
            </a:r>
            <a:r>
              <a:rPr sz="1400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пропорции,</a:t>
            </a:r>
            <a:r>
              <a:rPr sz="1400" i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по-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лучается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идеальной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консистенции.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ct val="88000"/>
              </a:lnSpc>
              <a:spcBef>
                <a:spcPts val="5"/>
              </a:spcBef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классическому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варианту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возможны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до-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бавки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: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1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столовая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ложка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картофельно-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го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крахмала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(увеличивает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пластичность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материала)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и/или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1-2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чайные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ложки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обойного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клея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(повышает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прочность),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можно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добавить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немного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растительно-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масла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(для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эластичности).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46355" indent="106045">
              <a:lnSpc>
                <a:spcPts val="1490"/>
              </a:lnSpc>
              <a:buChar char="•"/>
              <a:tabLst>
                <a:tab pos="118745" algn="l"/>
              </a:tabLst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Замешивать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лучше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глубокой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миске,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постепенно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высыпая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воду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рас-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творённой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ней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солью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просеянную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муку.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16510" indent="106045">
              <a:lnSpc>
                <a:spcPts val="1490"/>
              </a:lnSpc>
              <a:spcBef>
                <a:spcPts val="585"/>
              </a:spcBef>
              <a:buChar char="•"/>
              <a:tabLst>
                <a:tab pos="118745" algn="l"/>
              </a:tabLst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для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лепки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должно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быть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крутым. Окончательно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вымешивать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его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удобнее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столе,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тщательно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разминая,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добива-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ясь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однородности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эластичности.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26670" indent="106045">
              <a:lnSpc>
                <a:spcPct val="88000"/>
              </a:lnSpc>
              <a:spcBef>
                <a:spcPts val="570"/>
              </a:spcBef>
              <a:buChar char="•"/>
              <a:tabLst>
                <a:tab pos="118745" algn="l"/>
              </a:tabLst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Хранить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банке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пакете,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без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доступа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воздуха.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(Если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всё-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таки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обветрилось,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нём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образовалась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ко-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рочка,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смажьте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его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маслом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корочка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легко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удалиться)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6350" indent="106045">
              <a:lnSpc>
                <a:spcPct val="88000"/>
              </a:lnSpc>
              <a:spcBef>
                <a:spcPts val="600"/>
              </a:spcBef>
              <a:buChar char="•"/>
              <a:tabLst>
                <a:tab pos="118745" algn="l"/>
              </a:tabLst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Готовое</a:t>
            </a:r>
            <a:r>
              <a:rPr sz="1400" i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солёное</a:t>
            </a:r>
            <a:r>
              <a:rPr sz="1400" i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нужно</a:t>
            </a:r>
            <a:r>
              <a:rPr sz="1400" i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поло-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жить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холодильник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пару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часов.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Охла-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дившись,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оно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станет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более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пластичным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однородным.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87590" y="46210"/>
            <a:ext cx="3117215" cy="259080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955675">
              <a:lnSpc>
                <a:spcPct val="100000"/>
              </a:lnSpc>
              <a:spcBef>
                <a:spcPts val="490"/>
              </a:spcBef>
            </a:pPr>
            <a:r>
              <a:rPr sz="1400" b="1" i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Цветное</a:t>
            </a:r>
            <a:r>
              <a:rPr sz="1400" b="1" i="1" spc="-9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b="1" i="1" spc="-2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тесто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5080" indent="106045">
              <a:lnSpc>
                <a:spcPct val="89000"/>
              </a:lnSpc>
              <a:spcBef>
                <a:spcPts val="590"/>
              </a:spcBef>
              <a:buChar char="•"/>
              <a:tabLst>
                <a:tab pos="118745" algn="l"/>
              </a:tabLst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Подкрашивать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солёное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тесто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можно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пищевыми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красителями,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акварелью,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гуа-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шью,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акрилом,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свекольным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морков-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ным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соком.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85725" indent="106045">
              <a:lnSpc>
                <a:spcPts val="1490"/>
              </a:lnSpc>
              <a:spcBef>
                <a:spcPts val="600"/>
              </a:spcBef>
              <a:buChar char="•"/>
              <a:tabLst>
                <a:tab pos="118745" algn="l"/>
              </a:tabLst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Окрашивание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может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производиться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стадии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замешивания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вымешива-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нии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 теста.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20320" indent="106045">
              <a:lnSpc>
                <a:spcPct val="88000"/>
              </a:lnSpc>
              <a:spcBef>
                <a:spcPts val="570"/>
              </a:spcBef>
              <a:buChar char="•"/>
              <a:tabLst>
                <a:tab pos="118745" algn="l"/>
              </a:tabLst>
            </a:pP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Коричневый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цвет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получают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добавив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какао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или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растворимый</a:t>
            </a:r>
            <a:r>
              <a:rPr sz="1400" i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кофе.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Чем</a:t>
            </a:r>
            <a:r>
              <a:rPr sz="1400" i="1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боль-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ше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оттенков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у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изделия,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тем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интереснее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оно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будет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выглядеть.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7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7423657" y="2760218"/>
            <a:ext cx="3083052" cy="235483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399781" y="5132687"/>
            <a:ext cx="3182620" cy="224917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977265">
              <a:lnSpc>
                <a:spcPct val="100000"/>
              </a:lnSpc>
              <a:spcBef>
                <a:spcPts val="490"/>
              </a:spcBef>
            </a:pPr>
            <a:r>
              <a:rPr sz="1400" b="1" i="1" spc="-1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Раскрашивание</a:t>
            </a:r>
            <a:endParaRPr sz="1400">
              <a:latin typeface="Times New Roman" panose="02020603050405020304"/>
              <a:cs typeface="Times New Roman" panose="02020603050405020304"/>
            </a:endParaRPr>
          </a:p>
          <a:p>
            <a:pPr marL="12700" marR="5080" indent="116840" algn="just">
              <a:lnSpc>
                <a:spcPct val="88000"/>
              </a:lnSpc>
              <a:spcBef>
                <a:spcPts val="590"/>
              </a:spcBef>
              <a:buChar char="•"/>
              <a:tabLst>
                <a:tab pos="128905" algn="l"/>
              </a:tabLst>
            </a:pP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Раскрашивают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изделия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из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солёного</a:t>
            </a:r>
            <a:r>
              <a:rPr sz="1400" i="1" spc="-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те-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ста</a:t>
            </a:r>
            <a:r>
              <a:rPr sz="1400" i="1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чаще</a:t>
            </a:r>
            <a:r>
              <a:rPr sz="1400" i="1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всего</a:t>
            </a:r>
            <a:r>
              <a:rPr sz="1400" i="1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гуашью</a:t>
            </a:r>
            <a:r>
              <a:rPr sz="1400" i="1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–</a:t>
            </a:r>
            <a:r>
              <a:rPr sz="1400" i="1" spc="16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её</a:t>
            </a:r>
            <a:r>
              <a:rPr sz="1400" i="1" spc="15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цвета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наиболее</a:t>
            </a:r>
            <a:r>
              <a:rPr sz="1400" i="1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яркие</a:t>
            </a:r>
            <a:r>
              <a:rPr sz="1400" i="1" spc="4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</a:t>
            </a:r>
            <a:r>
              <a:rPr sz="1400" i="1" spc="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стойкие.</a:t>
            </a:r>
            <a:r>
              <a:rPr sz="1400" i="1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Перед</a:t>
            </a:r>
            <a:r>
              <a:rPr sz="1400" i="1" spc="40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тем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раскрашивать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изделия,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их</a:t>
            </a:r>
            <a:r>
              <a:rPr sz="1400" i="1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можно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грунтовать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белой</a:t>
            </a:r>
            <a:r>
              <a:rPr sz="1400" i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масляной</a:t>
            </a:r>
            <a:r>
              <a:rPr sz="1400" i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краской.</a:t>
            </a:r>
            <a:r>
              <a:rPr sz="1400" i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По-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сле</a:t>
            </a:r>
            <a:r>
              <a:rPr sz="1400" i="1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того</a:t>
            </a:r>
            <a:r>
              <a:rPr sz="1400" i="1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1400" i="1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грунтовка</a:t>
            </a:r>
            <a:r>
              <a:rPr sz="1400" i="1" spc="2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высохнет,</a:t>
            </a:r>
            <a:r>
              <a:rPr sz="1400" i="1" spc="2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при-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ступают</a:t>
            </a:r>
            <a:r>
              <a:rPr sz="1400" i="1" spc="17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</a:t>
            </a:r>
            <a:r>
              <a:rPr sz="1400" i="1" spc="17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раскрашиванию.</a:t>
            </a:r>
            <a:r>
              <a:rPr sz="1400" i="1" spc="35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Краски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наносят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не</a:t>
            </a:r>
            <a:r>
              <a:rPr sz="1400" i="1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слишком</a:t>
            </a:r>
            <a:r>
              <a:rPr sz="1400" i="1" spc="85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толстым</a:t>
            </a:r>
            <a:r>
              <a:rPr sz="1400" i="1" spc="8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слоем,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так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как</a:t>
            </a:r>
            <a:r>
              <a:rPr sz="1400" i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после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высыхания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изделие</a:t>
            </a:r>
            <a:r>
              <a:rPr sz="1400" i="1" spc="-2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20" dirty="0">
                <a:latin typeface="Times New Roman" panose="02020603050405020304"/>
                <a:cs typeface="Times New Roman" panose="02020603050405020304"/>
              </a:rPr>
              <a:t>может </a:t>
            </a:r>
            <a:r>
              <a:rPr sz="1400" i="1" dirty="0">
                <a:latin typeface="Times New Roman" panose="02020603050405020304"/>
                <a:cs typeface="Times New Roman" panose="02020603050405020304"/>
              </a:rPr>
              <a:t>слегка</a:t>
            </a:r>
            <a:r>
              <a:rPr sz="1400" i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400" i="1" spc="-10" dirty="0">
                <a:latin typeface="Times New Roman" panose="02020603050405020304"/>
                <a:cs typeface="Times New Roman" panose="02020603050405020304"/>
              </a:rPr>
              <a:t>потрескаться.</a:t>
            </a:r>
            <a:endParaRPr sz="14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299*39"/>
  <p:tag name="TABLE_ENDDRAG_RECT" val="311*541*299*3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4373</Words>
  <Application>WPS Presentation</Application>
  <PresentationFormat>On-screen Show (4:3)</PresentationFormat>
  <Paragraphs>65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Calibri</vt:lpstr>
      <vt:lpstr>Times New Roman</vt:lpstr>
      <vt:lpstr>Book Antiqua</vt:lpstr>
      <vt:lpstr>Wide Latin</vt:lpstr>
      <vt:lpstr>Pristina</vt:lpstr>
      <vt:lpstr>ys text</vt:lpstr>
      <vt:lpstr>Segoe Print</vt:lpstr>
      <vt:lpstr>Nunito</vt:lpstr>
      <vt:lpstr>Arial Black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дом</dc:creator>
  <cp:lastModifiedBy>User 10</cp:lastModifiedBy>
  <cp:revision>2</cp:revision>
  <dcterms:created xsi:type="dcterms:W3CDTF">2026-02-04T08:52:16Z</dcterms:created>
  <dcterms:modified xsi:type="dcterms:W3CDTF">2026-02-04T08:53:04Z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2024-10-21T03:00:00Z</vt:filetime>
  </property>
  <property fmtid="{D5CDD505-2E9C-101B-9397-08002B2CF9AE}" pid="3" name="Creator">
    <vt:lpwstr>Microsoft® Publisher 2016</vt:lpwstr>
  </property>
  <property fmtid="{D5CDD505-2E9C-101B-9397-08002B2CF9AE}" pid="4" name="LastSaved">
    <vt:filetime>2026-02-04T03:00:00Z</vt:filetime>
  </property>
  <property fmtid="{D5CDD505-2E9C-101B-9397-08002B2CF9AE}" pid="5" name="Producer">
    <vt:lpwstr>iLovePDF</vt:lpwstr>
  </property>
  <property fmtid="{D5CDD505-2E9C-101B-9397-08002B2CF9AE}" pid="6" name="ICV">
    <vt:lpwstr>829C39FE230045A785892C601BEAB293_13</vt:lpwstr>
  </property>
  <property fmtid="{D5CDD505-2E9C-101B-9397-08002B2CF9AE}" pid="7" name="KSOProductBuildVer">
    <vt:lpwstr>1049-12.2.0.23155</vt:lpwstr>
  </property>
</Properties>
</file>