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70" r:id="rId2"/>
    <p:sldId id="272" r:id="rId3"/>
    <p:sldId id="256" r:id="rId4"/>
    <p:sldId id="263" r:id="rId5"/>
    <p:sldId id="266" r:id="rId6"/>
    <p:sldId id="265" r:id="rId7"/>
    <p:sldId id="264" r:id="rId8"/>
    <p:sldId id="258" r:id="rId9"/>
    <p:sldId id="261" r:id="rId10"/>
    <p:sldId id="267" r:id="rId11"/>
    <p:sldId id="259" r:id="rId12"/>
    <p:sldId id="257" r:id="rId13"/>
    <p:sldId id="271" r:id="rId14"/>
    <p:sldId id="260" r:id="rId15"/>
    <p:sldId id="268" r:id="rId16"/>
    <p:sldId id="269" r:id="rId17"/>
  </p:sldIdLst>
  <p:sldSz cx="10477500" cy="7345363"/>
  <p:notesSz cx="6858000" cy="9144000"/>
  <p:defaultTextStyle>
    <a:defPPr>
      <a:defRPr lang="ru-RU"/>
    </a:defPPr>
    <a:lvl1pPr marL="0" algn="l" defTabSz="1018367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1pPr>
    <a:lvl2pPr marL="509184" algn="l" defTabSz="1018367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2pPr>
    <a:lvl3pPr marL="1018367" algn="l" defTabSz="1018367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3pPr>
    <a:lvl4pPr marL="1527551" algn="l" defTabSz="1018367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4pPr>
    <a:lvl5pPr marL="2036735" algn="l" defTabSz="1018367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5pPr>
    <a:lvl6pPr marL="2545918" algn="l" defTabSz="1018367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6pPr>
    <a:lvl7pPr marL="3055102" algn="l" defTabSz="1018367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7pPr>
    <a:lvl8pPr marL="3564285" algn="l" defTabSz="1018367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8pPr>
    <a:lvl9pPr marL="4073469" algn="l" defTabSz="1018367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88" d="100"/>
          <a:sy n="88" d="100"/>
        </p:scale>
        <p:origin x="-1098" y="-72"/>
      </p:cViewPr>
      <p:guideLst>
        <p:guide orient="horz" pos="2314"/>
        <p:guide pos="3301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55DF088-850F-458F-830D-2E9C9936DDB0}" type="datetimeFigureOut">
              <a:rPr lang="ru-RU" smtClean="0"/>
              <a:t>11.02.2026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84250" y="685800"/>
            <a:ext cx="48895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577DCF-C0FC-4330-AF6D-144907E00EA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94182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577DCF-C0FC-4330-AF6D-144907E00EA1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23160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577DCF-C0FC-4330-AF6D-144907E00EA1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7814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577DCF-C0FC-4330-AF6D-144907E00EA1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55723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577DCF-C0FC-4330-AF6D-144907E00EA1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08493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85814" y="2281824"/>
            <a:ext cx="8905876" cy="157449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71626" y="4162373"/>
            <a:ext cx="7334250" cy="1877148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091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183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275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367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459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551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5642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0734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596188" y="294157"/>
            <a:ext cx="2357438" cy="626736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23875" y="294157"/>
            <a:ext cx="6897688" cy="626736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651" y="4720077"/>
            <a:ext cx="8905876" cy="1458871"/>
          </a:xfrm>
        </p:spPr>
        <p:txBody>
          <a:bodyPr anchor="t"/>
          <a:lstStyle>
            <a:lvl1pPr algn="l">
              <a:defRPr sz="45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27651" y="3113280"/>
            <a:ext cx="8905876" cy="1606798"/>
          </a:xfrm>
        </p:spPr>
        <p:txBody>
          <a:bodyPr anchor="b"/>
          <a:lstStyle>
            <a:lvl1pPr marL="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50918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101836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5275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203673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5459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305510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56428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407346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523876" y="1713919"/>
            <a:ext cx="4627563" cy="4847600"/>
          </a:xfrm>
        </p:spPr>
        <p:txBody>
          <a:bodyPr/>
          <a:lstStyle>
            <a:lvl1pPr>
              <a:defRPr sz="3100"/>
            </a:lvl1pPr>
            <a:lvl2pPr>
              <a:defRPr sz="27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326062" y="1713919"/>
            <a:ext cx="4627563" cy="4847600"/>
          </a:xfrm>
        </p:spPr>
        <p:txBody>
          <a:bodyPr/>
          <a:lstStyle>
            <a:lvl1pPr>
              <a:defRPr sz="3100"/>
            </a:lvl1pPr>
            <a:lvl2pPr>
              <a:defRPr sz="27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11.02.2026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23875" y="1644206"/>
            <a:ext cx="4629383" cy="685227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09184" indent="0">
              <a:buNone/>
              <a:defRPr sz="2200" b="1"/>
            </a:lvl2pPr>
            <a:lvl3pPr marL="1018367" indent="0">
              <a:buNone/>
              <a:defRPr sz="2000" b="1"/>
            </a:lvl3pPr>
            <a:lvl4pPr marL="1527551" indent="0">
              <a:buNone/>
              <a:defRPr sz="1800" b="1"/>
            </a:lvl4pPr>
            <a:lvl5pPr marL="2036735" indent="0">
              <a:buNone/>
              <a:defRPr sz="1800" b="1"/>
            </a:lvl5pPr>
            <a:lvl6pPr marL="2545918" indent="0">
              <a:buNone/>
              <a:defRPr sz="1800" b="1"/>
            </a:lvl6pPr>
            <a:lvl7pPr marL="3055102" indent="0">
              <a:buNone/>
              <a:defRPr sz="1800" b="1"/>
            </a:lvl7pPr>
            <a:lvl8pPr marL="3564285" indent="0">
              <a:buNone/>
              <a:defRPr sz="1800" b="1"/>
            </a:lvl8pPr>
            <a:lvl9pPr marL="4073469" indent="0">
              <a:buNone/>
              <a:defRPr sz="18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23875" y="2329432"/>
            <a:ext cx="4629383" cy="4232086"/>
          </a:xfrm>
        </p:spPr>
        <p:txBody>
          <a:bodyPr/>
          <a:lstStyle>
            <a:lvl1pPr>
              <a:defRPr sz="27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322426" y="1644206"/>
            <a:ext cx="4631201" cy="685227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09184" indent="0">
              <a:buNone/>
              <a:defRPr sz="2200" b="1"/>
            </a:lvl2pPr>
            <a:lvl3pPr marL="1018367" indent="0">
              <a:buNone/>
              <a:defRPr sz="2000" b="1"/>
            </a:lvl3pPr>
            <a:lvl4pPr marL="1527551" indent="0">
              <a:buNone/>
              <a:defRPr sz="1800" b="1"/>
            </a:lvl4pPr>
            <a:lvl5pPr marL="2036735" indent="0">
              <a:buNone/>
              <a:defRPr sz="1800" b="1"/>
            </a:lvl5pPr>
            <a:lvl6pPr marL="2545918" indent="0">
              <a:buNone/>
              <a:defRPr sz="1800" b="1"/>
            </a:lvl6pPr>
            <a:lvl7pPr marL="3055102" indent="0">
              <a:buNone/>
              <a:defRPr sz="1800" b="1"/>
            </a:lvl7pPr>
            <a:lvl8pPr marL="3564285" indent="0">
              <a:buNone/>
              <a:defRPr sz="1800" b="1"/>
            </a:lvl8pPr>
            <a:lvl9pPr marL="4073469" indent="0">
              <a:buNone/>
              <a:defRPr sz="18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5322426" y="2329432"/>
            <a:ext cx="4631201" cy="4232086"/>
          </a:xfrm>
        </p:spPr>
        <p:txBody>
          <a:bodyPr/>
          <a:lstStyle>
            <a:lvl1pPr>
              <a:defRPr sz="27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11.02.2026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11.02.2026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11.02.2026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3876" y="292454"/>
            <a:ext cx="3447026" cy="1244631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096411" y="292455"/>
            <a:ext cx="5857214" cy="6269064"/>
          </a:xfrm>
        </p:spPr>
        <p:txBody>
          <a:bodyPr/>
          <a:lstStyle>
            <a:lvl1pPr>
              <a:defRPr sz="3600"/>
            </a:lvl1pPr>
            <a:lvl2pPr>
              <a:defRPr sz="3100"/>
            </a:lvl2pPr>
            <a:lvl3pPr>
              <a:defRPr sz="27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23876" y="1537087"/>
            <a:ext cx="3447026" cy="5024433"/>
          </a:xfrm>
        </p:spPr>
        <p:txBody>
          <a:bodyPr/>
          <a:lstStyle>
            <a:lvl1pPr marL="0" indent="0">
              <a:buNone/>
              <a:defRPr sz="1600"/>
            </a:lvl1pPr>
            <a:lvl2pPr marL="509184" indent="0">
              <a:buNone/>
              <a:defRPr sz="1300"/>
            </a:lvl2pPr>
            <a:lvl3pPr marL="1018367" indent="0">
              <a:buNone/>
              <a:defRPr sz="1100"/>
            </a:lvl3pPr>
            <a:lvl4pPr marL="1527551" indent="0">
              <a:buNone/>
              <a:defRPr sz="1000"/>
            </a:lvl4pPr>
            <a:lvl5pPr marL="2036735" indent="0">
              <a:buNone/>
              <a:defRPr sz="1000"/>
            </a:lvl5pPr>
            <a:lvl6pPr marL="2545918" indent="0">
              <a:buNone/>
              <a:defRPr sz="1000"/>
            </a:lvl6pPr>
            <a:lvl7pPr marL="3055102" indent="0">
              <a:buNone/>
              <a:defRPr sz="1000"/>
            </a:lvl7pPr>
            <a:lvl8pPr marL="3564285" indent="0">
              <a:buNone/>
              <a:defRPr sz="1000"/>
            </a:lvl8pPr>
            <a:lvl9pPr marL="4073469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11.02.2026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53663" y="5141755"/>
            <a:ext cx="6286500" cy="607013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053663" y="656322"/>
            <a:ext cx="6286500" cy="4407218"/>
          </a:xfrm>
        </p:spPr>
        <p:txBody>
          <a:bodyPr/>
          <a:lstStyle>
            <a:lvl1pPr marL="0" indent="0">
              <a:buNone/>
              <a:defRPr sz="3600"/>
            </a:lvl1pPr>
            <a:lvl2pPr marL="509184" indent="0">
              <a:buNone/>
              <a:defRPr sz="3100"/>
            </a:lvl2pPr>
            <a:lvl3pPr marL="1018367" indent="0">
              <a:buNone/>
              <a:defRPr sz="2700"/>
            </a:lvl3pPr>
            <a:lvl4pPr marL="1527551" indent="0">
              <a:buNone/>
              <a:defRPr sz="2200"/>
            </a:lvl4pPr>
            <a:lvl5pPr marL="2036735" indent="0">
              <a:buNone/>
              <a:defRPr sz="2200"/>
            </a:lvl5pPr>
            <a:lvl6pPr marL="2545918" indent="0">
              <a:buNone/>
              <a:defRPr sz="2200"/>
            </a:lvl6pPr>
            <a:lvl7pPr marL="3055102" indent="0">
              <a:buNone/>
              <a:defRPr sz="2200"/>
            </a:lvl7pPr>
            <a:lvl8pPr marL="3564285" indent="0">
              <a:buNone/>
              <a:defRPr sz="2200"/>
            </a:lvl8pPr>
            <a:lvl9pPr marL="4073469" indent="0">
              <a:buNone/>
              <a:defRPr sz="22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053663" y="5748768"/>
            <a:ext cx="6286500" cy="862059"/>
          </a:xfrm>
        </p:spPr>
        <p:txBody>
          <a:bodyPr/>
          <a:lstStyle>
            <a:lvl1pPr marL="0" indent="0">
              <a:buNone/>
              <a:defRPr sz="1600"/>
            </a:lvl1pPr>
            <a:lvl2pPr marL="509184" indent="0">
              <a:buNone/>
              <a:defRPr sz="1300"/>
            </a:lvl2pPr>
            <a:lvl3pPr marL="1018367" indent="0">
              <a:buNone/>
              <a:defRPr sz="1100"/>
            </a:lvl3pPr>
            <a:lvl4pPr marL="1527551" indent="0">
              <a:buNone/>
              <a:defRPr sz="1000"/>
            </a:lvl4pPr>
            <a:lvl5pPr marL="2036735" indent="0">
              <a:buNone/>
              <a:defRPr sz="1000"/>
            </a:lvl5pPr>
            <a:lvl6pPr marL="2545918" indent="0">
              <a:buNone/>
              <a:defRPr sz="1000"/>
            </a:lvl6pPr>
            <a:lvl7pPr marL="3055102" indent="0">
              <a:buNone/>
              <a:defRPr sz="1000"/>
            </a:lvl7pPr>
            <a:lvl8pPr marL="3564285" indent="0">
              <a:buNone/>
              <a:defRPr sz="1000"/>
            </a:lvl8pPr>
            <a:lvl9pPr marL="4073469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11.02.2026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3876" y="294155"/>
            <a:ext cx="9429750" cy="1224227"/>
          </a:xfrm>
          <a:prstGeom prst="rect">
            <a:avLst/>
          </a:prstGeom>
        </p:spPr>
        <p:txBody>
          <a:bodyPr vert="horz" lIns="101837" tIns="50918" rIns="101837" bIns="50918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23876" y="1713919"/>
            <a:ext cx="9429750" cy="4847600"/>
          </a:xfrm>
          <a:prstGeom prst="rect">
            <a:avLst/>
          </a:prstGeom>
        </p:spPr>
        <p:txBody>
          <a:bodyPr vert="horz" lIns="101837" tIns="50918" rIns="101837" bIns="50918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523875" y="6808064"/>
            <a:ext cx="2444750" cy="391073"/>
          </a:xfrm>
          <a:prstGeom prst="rect">
            <a:avLst/>
          </a:prstGeom>
        </p:spPr>
        <p:txBody>
          <a:bodyPr vert="horz" lIns="101837" tIns="50918" rIns="101837" bIns="50918" rtlCol="0" anchor="ctr"/>
          <a:lstStyle>
            <a:lvl1pPr algn="l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11.02.2026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579813" y="6808064"/>
            <a:ext cx="3317876" cy="391073"/>
          </a:xfrm>
          <a:prstGeom prst="rect">
            <a:avLst/>
          </a:prstGeom>
        </p:spPr>
        <p:txBody>
          <a:bodyPr vert="horz" lIns="101837" tIns="50918" rIns="101837" bIns="50918" rtlCol="0" anchor="ctr"/>
          <a:lstStyle>
            <a:lvl1pPr algn="ct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7508875" y="6808064"/>
            <a:ext cx="2444750" cy="391073"/>
          </a:xfrm>
          <a:prstGeom prst="rect">
            <a:avLst/>
          </a:prstGeom>
        </p:spPr>
        <p:txBody>
          <a:bodyPr vert="horz" lIns="101837" tIns="50918" rIns="101837" bIns="50918" rtlCol="0" anchor="ctr"/>
          <a:lstStyle>
            <a:lvl1pPr algn="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018367" rtl="0" eaLnBrk="1" latinLnBrk="0" hangingPunct="1">
        <a:spcBef>
          <a:spcPct val="0"/>
        </a:spcBef>
        <a:buNone/>
        <a:defRPr sz="4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81888" indent="-381888" algn="l" defTabSz="1018367" rtl="0" eaLnBrk="1" latinLnBrk="0" hangingPunct="1">
        <a:spcBef>
          <a:spcPct val="20000"/>
        </a:spcBef>
        <a:buFont typeface="Arial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827423" indent="-318240" algn="l" defTabSz="1018367" rtl="0" eaLnBrk="1" latinLnBrk="0" hangingPunct="1">
        <a:spcBef>
          <a:spcPct val="20000"/>
        </a:spcBef>
        <a:buFont typeface="Arial" pitchFamily="34" charset="0"/>
        <a:buChar char="–"/>
        <a:defRPr sz="3100" kern="1200">
          <a:solidFill>
            <a:schemeClr val="tx1"/>
          </a:solidFill>
          <a:latin typeface="+mn-lt"/>
          <a:ea typeface="+mn-ea"/>
          <a:cs typeface="+mn-cs"/>
        </a:defRPr>
      </a:lvl2pPr>
      <a:lvl3pPr marL="1272959" indent="-254592" algn="l" defTabSz="1018367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1782143" indent="-254592" algn="l" defTabSz="1018367" rtl="0" eaLnBrk="1" latinLnBrk="0" hangingPunct="1">
        <a:spcBef>
          <a:spcPct val="20000"/>
        </a:spcBef>
        <a:buFont typeface="Arial" pitchFamily="34" charset="0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291326" indent="-254592" algn="l" defTabSz="1018367" rtl="0" eaLnBrk="1" latinLnBrk="0" hangingPunct="1">
        <a:spcBef>
          <a:spcPct val="20000"/>
        </a:spcBef>
        <a:buFont typeface="Arial" pitchFamily="34" charset="0"/>
        <a:buChar char="»"/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800510" indent="-254592" algn="l" defTabSz="1018367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309694" indent="-254592" algn="l" defTabSz="1018367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818877" indent="-254592" algn="l" defTabSz="1018367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328061" indent="-254592" algn="l" defTabSz="1018367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01836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9184" algn="l" defTabSz="101836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18367" algn="l" defTabSz="101836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27551" algn="l" defTabSz="101836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36735" algn="l" defTabSz="101836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45918" algn="l" defTabSz="101836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55102" algn="l" defTabSz="101836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64285" algn="l" defTabSz="101836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73469" algn="l" defTabSz="101836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png"/><Relationship Id="rId4" Type="http://schemas.openxmlformats.org/officeDocument/2006/relationships/image" Target="../media/image43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3.png"/><Relationship Id="rId4" Type="http://schemas.openxmlformats.org/officeDocument/2006/relationships/image" Target="../media/image4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5.jpe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png"/><Relationship Id="rId4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7" Type="http://schemas.microsoft.com/office/2007/relationships/hdphoto" Target="../media/hdphoto1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4.jpeg"/><Relationship Id="rId5" Type="http://schemas.openxmlformats.org/officeDocument/2006/relationships/image" Target="../media/image42.png"/><Relationship Id="rId4" Type="http://schemas.openxmlformats.org/officeDocument/2006/relationships/image" Target="../media/image6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10" Type="http://schemas.openxmlformats.org/officeDocument/2006/relationships/image" Target="../media/image16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jpeg"/><Relationship Id="rId5" Type="http://schemas.openxmlformats.org/officeDocument/2006/relationships/image" Target="../media/image33.png"/><Relationship Id="rId4" Type="http://schemas.openxmlformats.org/officeDocument/2006/relationships/image" Target="../media/image32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6.jpe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4774" y="4814399"/>
            <a:ext cx="3664982" cy="192181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294" y="4839683"/>
            <a:ext cx="2880320" cy="2022206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774254" y="258041"/>
            <a:ext cx="885698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Социально-бытовые услуги,</a:t>
            </a:r>
            <a:br>
              <a:rPr lang="ru-RU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</a:br>
            <a:r>
              <a:rPr lang="ru-RU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согласно утверждённым нормативам:</a:t>
            </a:r>
            <a:endParaRPr lang="ru-RU" sz="36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14214" y="1355504"/>
            <a:ext cx="9577064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800" dirty="0"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Предоставление площади жилых помещений, помещений для культурного и бытового обслуживания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мебели, мягкого инвентаря 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постельных принадлежностей;</a:t>
            </a:r>
            <a:endParaRPr lang="ru-RU" sz="1800" dirty="0" smtClean="0"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О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беспечение питанием, включая диетическое по медицинским показателям;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Предоставление посуды и столовых приборов;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П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омощь в приёме пищи (кормление), предоставление услуг по стирке белья, чистке одежды (не более одного раза в неделю);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Уборка жилых помещений (ежедневно);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Предоставление социально-бытовых услуг индивидуально обслуживающего характера и гигиенических услуг лицам, неспособным по состоянию здоровья самостоятельно осуществлять за собой уход (не более семи раз в неделю);</a:t>
            </a:r>
          </a:p>
        </p:txBody>
      </p:sp>
      <p:pic>
        <p:nvPicPr>
          <p:cNvPr id="1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254" y="4669590"/>
            <a:ext cx="3672408" cy="23874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2726" y="4660263"/>
            <a:ext cx="4608512" cy="22527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95976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286728" y="228491"/>
            <a:ext cx="785926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Социально-педагогические услуги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14214" y="805135"/>
            <a:ext cx="957706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направлены 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на профилактику отклонений в поведении и развитии личности получателей социальных услуг,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формирование 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у них позитивных интересов (в том числе в сфере досуга), организацию их досуга, оказание помощи семье в воспитании детей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010650" y="1728465"/>
            <a:ext cx="300396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Кабинет логопеда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246" y="4392761"/>
            <a:ext cx="3600400" cy="2700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205" y="4104729"/>
            <a:ext cx="4320481" cy="3312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02562" y="2233051"/>
            <a:ext cx="4576148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Основной целью логопедической работы является развитие речевого общения, улучшение разборчивости речевого высказывания.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Логопед проверяет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функционирование речевого аппарата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диагностирует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расстройства речи, чтения, письма; выявляет дефекты в произношении; готовит заключение и формулирует персональные рекомендации по реабилитации.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6174854" y="1748684"/>
            <a:ext cx="354674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Кабинет </a:t>
            </a:r>
            <a:r>
              <a:rPr lang="ru-RU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дефектолога</a:t>
            </a:r>
            <a:endParaRPr lang="ru-RU" sz="28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454774" y="2448544"/>
            <a:ext cx="469886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Целью работы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учителя-дефектолога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является адаптация ребёнка в социальной, учебной, бытовой сферах жизни и максимальная компенсация отклоняющегося развития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. Учитель-дефектолог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специализируется на работе с детьми с дефектами в физической и психоэмоциональной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сферах.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2846" y="4439886"/>
            <a:ext cx="3690756" cy="26060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1659" y="4104729"/>
            <a:ext cx="4431983" cy="3316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39440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830" y="2964561"/>
            <a:ext cx="1756345" cy="3804463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4447" y="72281"/>
            <a:ext cx="531075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Арт-студия творческой каллиграфии «Магия»</a:t>
            </a:r>
            <a:endParaRPr lang="ru-RU" sz="28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59480" y="981090"/>
            <a:ext cx="49918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Каллиграфия является отличным способом развития мелкой моторики. При письме буквы формируются точными движениями пальцев и кистей рук, что требует высокой координации движений и точности действий.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198" y="2580670"/>
            <a:ext cx="2385182" cy="31802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8511" y="3600673"/>
            <a:ext cx="2376263" cy="3168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445386" y="2622185"/>
            <a:ext cx="3816350" cy="3097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332766" y="3636243"/>
            <a:ext cx="3816350" cy="3097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670370" y="126286"/>
            <a:ext cx="446058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Творческая мастерская </a:t>
            </a:r>
          </a:p>
          <a:p>
            <a:pPr algn="ctr"/>
            <a:r>
              <a:rPr lang="ru-RU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«Вдохновение»</a:t>
            </a:r>
            <a:endParaRPr lang="ru-RU" sz="28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166742" y="992703"/>
            <a:ext cx="5238750" cy="181588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Изобразительная деятельность имеет огромное значение для развития и воспитания детей с ограниченными возможностями здоровья. Рисунки — это изображение действительности, которая отражает внутренний мир ребенка, его душевные переживания, взаимоотношения с окружающим миром в целом; состояние интеллекта, его работоспособность, восприятие, мышление, настроение. </a:t>
            </a:r>
          </a:p>
        </p:txBody>
      </p:sp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1469" y="2620822"/>
            <a:ext cx="2376692" cy="44919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7062" y="2592561"/>
            <a:ext cx="2430454" cy="45996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6185" y="2964563"/>
            <a:ext cx="1872207" cy="3804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5578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8350" y="4248745"/>
            <a:ext cx="2050019" cy="27333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9399" y="4236203"/>
            <a:ext cx="2050020" cy="27333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854374" y="300499"/>
            <a:ext cx="648504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Социально-трудовые услуги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14214" y="1170399"/>
            <a:ext cx="777686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Проведение мероприятий по использованию остаточных трудовых возможностей и обучению доступным профессиональным навыкам;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Профориентация получателей социальных услуг;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Организация различных форм труда, отдыха и оздоровления детей;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Организация помощи в получении образования и (или) профессии инвалидами (детьми-инвалидами) в соответствии с их способностями и физическими возможностями.</a:t>
            </a:r>
          </a:p>
        </p:txBody>
      </p:sp>
      <p:pic>
        <p:nvPicPr>
          <p:cNvPr id="12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123817" y="4331230"/>
            <a:ext cx="3168278" cy="25712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0915" y="4017763"/>
            <a:ext cx="2566987" cy="3170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27991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854374" y="228491"/>
            <a:ext cx="648504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Социально-трудовые услуги</a:t>
            </a:r>
          </a:p>
        </p:txBody>
      </p:sp>
      <p:sp>
        <p:nvSpPr>
          <p:cNvPr id="4" name="TextBox 3"/>
          <p:cNvSpPr txBox="1"/>
          <p:nvPr/>
        </p:nvSpPr>
        <p:spPr>
          <a:xfrm flipH="1">
            <a:off x="664916" y="1133237"/>
            <a:ext cx="34217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cs typeface="Times New Roman" pitchFamily="18" charset="0"/>
              </a:rPr>
              <a:t>Кружок «Я умею!»</a:t>
            </a:r>
            <a:endParaRPr lang="ru-RU" sz="28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17244" y="1800473"/>
            <a:ext cx="4417450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Социально-бытовая адаптация детей-инвалидов представляет собой многоаспектный процесс, который заключается в приобретении и присвоении социального опыта (навыков самообслуживания и деятельности в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быту),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взаимодействия с окружающими, адаптации к новым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условиям;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формирование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у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особенного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ребенка знаний, умений и навыков в области самообслуживания и личной гигиены, необходимых для повышения уровня самостоятельности в повседневной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жизни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;</a:t>
            </a: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помощь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получателям социальных услуг в приобретении и закреплении или восстановлении навыков самостоятельного выполнения повседневных дел, таких как уход за собой, приготовление пищи, уборка.</a:t>
            </a:r>
          </a:p>
          <a:p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6742" y="2407963"/>
            <a:ext cx="4536504" cy="34023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4694" y="1921908"/>
            <a:ext cx="5400600" cy="4382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37039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4974" y="4019602"/>
            <a:ext cx="2865292" cy="2893439"/>
          </a:xfrm>
          <a:prstGeom prst="rect">
            <a:avLst/>
          </a:prstGeom>
        </p:spPr>
      </p:pic>
      <p:pic>
        <p:nvPicPr>
          <p:cNvPr id="6152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2165" y="2808585"/>
            <a:ext cx="2392809" cy="3456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 flipH="1">
            <a:off x="99893" y="138865"/>
            <a:ext cx="427476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Кружок </a:t>
            </a:r>
          </a:p>
          <a:p>
            <a:pPr algn="ctr"/>
            <a:r>
              <a:rPr lang="ru-RU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«Волшебная лепка»</a:t>
            </a:r>
            <a:endParaRPr lang="ru-RU" sz="28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18120" y="1166917"/>
            <a:ext cx="415653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Лепка — одно из самых полезных и продуктивных занятий для развития ребенка. Способствует развитию речи, воображения, мышления, мелкой моторики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, она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даёт возможность ребенку моделировать мир и своё представление о нём.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90" y="3076572"/>
            <a:ext cx="1947145" cy="25961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1352" y="2833755"/>
            <a:ext cx="2506228" cy="30818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7374" y="3600673"/>
            <a:ext cx="2693343" cy="33759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4454" y="3888705"/>
            <a:ext cx="2088232" cy="27843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022726" y="1080393"/>
            <a:ext cx="5238750" cy="181588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Хореография является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отличной формой физической активности,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она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также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представляет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собой мощный терапевтический инструмент для детей с ограниченными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возможностями, благодаря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своей сенсомоторной интеграции. Танцы помогают улучшить равновесие, силу, координацию мышц,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ориентацию тела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в пространстве, тактильные ощущения и многое другое 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958830" y="138865"/>
            <a:ext cx="359431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Кружок хореографии </a:t>
            </a:r>
          </a:p>
          <a:p>
            <a:pPr algn="ctr"/>
            <a:r>
              <a:rPr lang="ru-RU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«Свобода движения»</a:t>
            </a:r>
            <a:endParaRPr lang="ru-RU" sz="28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6150" name="Picture 6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" b="25674"/>
          <a:stretch/>
        </p:blipFill>
        <p:spPr bwMode="auto">
          <a:xfrm>
            <a:off x="5166742" y="3126304"/>
            <a:ext cx="1800199" cy="28506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3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864475" y="3703142"/>
            <a:ext cx="3647531" cy="34425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1840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905" y="4111766"/>
            <a:ext cx="3436640" cy="257748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829" y="4104729"/>
            <a:ext cx="3406305" cy="2554729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931994" y="228491"/>
            <a:ext cx="655333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Социально-правовые услуги</a:t>
            </a:r>
            <a:endParaRPr lang="ru-RU" sz="4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14214" y="1076325"/>
            <a:ext cx="9577064" cy="2806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Arial" pitchFamily="34" charset="0"/>
              <a:buChar char="•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Консультирование по социально-правовым вопросам;</a:t>
            </a:r>
          </a:p>
          <a:p>
            <a:pPr marL="342900" indent="-342900">
              <a:lnSpc>
                <a:spcPct val="150000"/>
              </a:lnSpc>
              <a:buFont typeface="Arial" pitchFamily="34" charset="0"/>
              <a:buChar char="•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Оказание помощи в оформлении и восстановлении документов получателей социальных услуг;</a:t>
            </a:r>
          </a:p>
          <a:p>
            <a:pPr marL="342900" indent="-342900">
              <a:lnSpc>
                <a:spcPct val="150000"/>
              </a:lnSpc>
              <a:buFont typeface="Arial" pitchFamily="34" charset="0"/>
              <a:buChar char="•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Оказание помощи в получении юридических услуг в том числе бесплатной юридической помощи в соответствии с федеральным законодательством и законодательством Республики Крым.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653" y="3744322"/>
            <a:ext cx="4099065" cy="3312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1433" y="3723949"/>
            <a:ext cx="4111814" cy="3316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53499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8630" y="3672681"/>
            <a:ext cx="2016224" cy="3816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8127" y="4455708"/>
            <a:ext cx="3595514" cy="2025285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230" y="4214427"/>
            <a:ext cx="3214109" cy="2410582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494335" y="228491"/>
            <a:ext cx="806489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Услуги в целях </a:t>
            </a:r>
            <a:r>
              <a:rPr lang="ru-RU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повышения коммуникативного потенциала</a:t>
            </a:r>
            <a:endParaRPr lang="ru-RU" sz="32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14214" y="1381199"/>
            <a:ext cx="957706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Разработка и организация выполнения индивидуальных и групповых программ социальной и комплексной реабилитации детей;</a:t>
            </a:r>
          </a:p>
          <a:p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Обучение получателя социальных услуг пользованию средствами ухода и техническими средствами реабилитации;</a:t>
            </a:r>
          </a:p>
          <a:p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Проведение социально-реабилитационных мероприятий, в том числе медицинских, в сфере социального обслуживания граждан;</a:t>
            </a:r>
          </a:p>
          <a:p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Обучение навыкам самообслуживания, поведения в быту и общественных местах, самоконтролю и другим формам общественной деятельности;</a:t>
            </a:r>
          </a:p>
          <a:p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Оказание помощи в обучении навыкам компьютерной грамотности.</a:t>
            </a:r>
          </a:p>
          <a:p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91" y="3888705"/>
            <a:ext cx="3888432" cy="3096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4855" y="4176737"/>
            <a:ext cx="4302646" cy="259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59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8346" y="4092994"/>
            <a:ext cx="1676792" cy="2975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5112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6854" y="3999708"/>
            <a:ext cx="3640430" cy="273032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269" y="3990737"/>
            <a:ext cx="3560370" cy="2670276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774254" y="258041"/>
            <a:ext cx="885698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Социально-бытовые услуги,</a:t>
            </a:r>
            <a:br>
              <a:rPr lang="ru-RU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</a:br>
            <a:r>
              <a:rPr lang="ru-RU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согласно утверждённым нормативам:</a:t>
            </a:r>
            <a:endParaRPr lang="ru-RU" sz="36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14214" y="1355504"/>
            <a:ext cx="957706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800" dirty="0"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Оказание помощи в написании и прочтении писем, отправка за счёт средств получателя социальных услуг почтовой корреспонденции (по мере необходимости, не более одного раза в неделю);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Обеспечение ухода с учетом состояния здоровья, в том числе оказание санитарно-гигиенических услуг (по мере необходимости, но не реже двух раз в месяц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);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Обеспечение сохранности личных вещей и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ценностей;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Создание 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условий или содействие в отправлении религиозных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обрядов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;</a:t>
            </a:r>
          </a:p>
        </p:txBody>
      </p:sp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198" y="3816697"/>
            <a:ext cx="4392488" cy="3096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4774" y="3816697"/>
            <a:ext cx="4536504" cy="3168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17118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Рисунок 3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830" y="4572048"/>
            <a:ext cx="3955102" cy="1890451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745" y="4434377"/>
            <a:ext cx="2761372" cy="2071028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630238" y="1109424"/>
            <a:ext cx="9361040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800" dirty="0"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Предоставление транспорта при необходимости перевозки в организации для лечения, обучения, участия в культурных мероприятиях, если по состоянию здоровья противопоказано пользование общественным транспортом (не более двадцати одного раза в месяц);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Организация досуга и отдыха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, в том числе обеспечение книгами, журналами, газетами, игрушками, настольными играми (библиотека ежедневно);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Подготовка детей к самостоятельной семейной жизни (не более шести раз в месяц).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Социальный патронаж (не более девяти раз в месяц);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Консультирование детей по вопросам жизненного устройства и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самообеспечения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профориентирование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(не более трёх раз в месяц).</a:t>
            </a:r>
          </a:p>
        </p:txBody>
      </p:sp>
      <p:pic>
        <p:nvPicPr>
          <p:cNvPr id="25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2766" y="4434378"/>
            <a:ext cx="5118968" cy="2190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538" y="4281347"/>
            <a:ext cx="3566107" cy="24156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3" name="Прямоугольник 32"/>
          <p:cNvSpPr/>
          <p:nvPr/>
        </p:nvSpPr>
        <p:spPr>
          <a:xfrm>
            <a:off x="774254" y="258041"/>
            <a:ext cx="885698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Социально-бытовые услуги,</a:t>
            </a:r>
            <a:br>
              <a:rPr lang="ru-RU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</a:br>
            <a:r>
              <a:rPr lang="ru-RU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согласно утверждённым нормативам:</a:t>
            </a:r>
            <a:endParaRPr lang="ru-RU" sz="36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4204014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6662" y="2093515"/>
            <a:ext cx="1605815" cy="2141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7414" y="1894380"/>
            <a:ext cx="1995187" cy="2535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10358" y="72281"/>
            <a:ext cx="741010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Социально-медицинские услуги</a:t>
            </a:r>
            <a:endParaRPr lang="ru-RU" sz="4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70198" y="780167"/>
            <a:ext cx="986509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направлены 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на поддержание и сохранение здоровья получателей социальных услуг путем организации ухода, оказания содействия в проведении оздоровительных мероприятий, систематического наблюдения за получателями социальных услуг для выявления отклонений в состоянии их здоровья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14214" y="2243549"/>
            <a:ext cx="4104456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нашем реабилитационном центре работают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настоящие профессионалы своего дела:</a:t>
            </a:r>
          </a:p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- Врач-педиатр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- Врач-невролог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- Врач-ортопед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- Врач-физиотерапевт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- Медицинские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сестры по массажу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- Инструктора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по лечебной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физкультуре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- Медицинские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сестры по физиотерапии</a:t>
            </a: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0918" y="2063755"/>
            <a:ext cx="3375071" cy="1980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1038" y="4320753"/>
            <a:ext cx="1850332" cy="2846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5410" y="4165522"/>
            <a:ext cx="1623540" cy="29787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185589" y="1077330"/>
            <a:ext cx="2456593" cy="3874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6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5014" y="4119217"/>
            <a:ext cx="2304256" cy="3297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7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2746" y="3888705"/>
            <a:ext cx="2052228" cy="34566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97159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471809" y="213068"/>
            <a:ext cx="537512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Кабинет физиотерапии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8718" y="927942"/>
            <a:ext cx="2112560" cy="28167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3742" y="4173440"/>
            <a:ext cx="2087906" cy="2787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3741" y="4173440"/>
            <a:ext cx="2090628" cy="2787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1068" y="964641"/>
            <a:ext cx="2055913" cy="2741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99601" y="1811501"/>
            <a:ext cx="3744416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Физиотерапия играет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жизненно важную роль в профилактике и уменьшении проблем со здоровьем и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состояний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обусловленных инвалидностью, а также в оптимизации функциональных результатов, активности, участия и факторов окружающей среды для людей с инвалидностью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 Физиотерапия улучшает кровообращение, стимулирует ткани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снимает боли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10246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0718" y="720352"/>
            <a:ext cx="2696673" cy="32416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7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6415" y="720352"/>
            <a:ext cx="2591867" cy="32880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8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7222" y="3962004"/>
            <a:ext cx="2519193" cy="3322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9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9983" y="3930462"/>
            <a:ext cx="2607320" cy="3322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37160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33684" y="216297"/>
            <a:ext cx="493731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Оснащение зала АФК</a:t>
            </a:r>
            <a:endParaRPr lang="ru-RU" sz="4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812" y="1152401"/>
            <a:ext cx="2148626" cy="28648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7452" y="4588637"/>
            <a:ext cx="2965194" cy="22267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4494" y="1156914"/>
            <a:ext cx="2160240" cy="2880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6782" y="1166020"/>
            <a:ext cx="2128196" cy="28375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9446" y="1090339"/>
            <a:ext cx="1861832" cy="29132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3" name="Picture 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8426" y="4373771"/>
            <a:ext cx="2022612" cy="26968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4" name="Picture 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535" y="934793"/>
            <a:ext cx="2779319" cy="3324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5" name="Picture 9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4757" y="936717"/>
            <a:ext cx="2779713" cy="3322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6" name="Picture 1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6782" y="4075071"/>
            <a:ext cx="2602664" cy="3322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7" name="Picture 11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3046" y="885658"/>
            <a:ext cx="2304256" cy="3322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8" name="Picture 1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9733" y="924183"/>
            <a:ext cx="2553313" cy="33723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9" name="Picture 1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381741" y="4001299"/>
            <a:ext cx="2817473" cy="34563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0432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198" y="898342"/>
            <a:ext cx="2383027" cy="31773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4814" y="3347519"/>
            <a:ext cx="2664296" cy="35523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0398" y="3347519"/>
            <a:ext cx="2364904" cy="3583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4614" y="898342"/>
            <a:ext cx="2439416" cy="3252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5014" y="915311"/>
            <a:ext cx="2570525" cy="34273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9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6686" y="3024610"/>
            <a:ext cx="2952328" cy="4176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00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834" y="576337"/>
            <a:ext cx="3024336" cy="37663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01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4152" y="570240"/>
            <a:ext cx="3060340" cy="38945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02" name="Picture 1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6982" y="570240"/>
            <a:ext cx="3240360" cy="41046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03" name="Picture 1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1349" y="3119840"/>
            <a:ext cx="3191226" cy="4038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2533684" y="216297"/>
            <a:ext cx="497181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Оснащение зала ЛФК</a:t>
            </a:r>
            <a:endParaRPr lang="ru-RU" sz="4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1765784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1617" y="4743051"/>
            <a:ext cx="3027373" cy="24580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199630" y="144289"/>
            <a:ext cx="814357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Социально-психологические услуги</a:t>
            </a:r>
            <a:endParaRPr lang="ru-RU" sz="4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-34924" y="720353"/>
            <a:ext cx="1033648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/>
              <a:t>	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предусматривают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оказание помощи в диагностике и коррекции психологического состояния получателей социальных услуг для адаптации в социальной среде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46262" y="1584449"/>
            <a:ext cx="31008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Кабинет</a:t>
            </a:r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ru-RU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психолога</a:t>
            </a:r>
            <a:endParaRPr lang="ru-RU" sz="28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02293" y="2304529"/>
            <a:ext cx="3972361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Основной целью работы педагога-психолога</a:t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является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оказание психологической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и педагогической помощи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детям и подросткам с ограниченными возможностями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здоровья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для успешной социальной адаптации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и создания благоприятных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условий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с целью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интеграции детей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в социум.</a:t>
            </a:r>
          </a:p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Работа направлена на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овладение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получателями социальных услуг специальными навыками,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обеспечивающими постепенное формирование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систем и норм поведения, а также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продуктивных форм общения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со взрослыми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и сверстниками.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8979" y="1872481"/>
            <a:ext cx="1944267" cy="2599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9030" y="5040833"/>
            <a:ext cx="2542529" cy="19068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6642" y="4792835"/>
            <a:ext cx="3060700" cy="2408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235520" y="1967924"/>
            <a:ext cx="3060700" cy="2408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423448" y="2014708"/>
            <a:ext cx="3158602" cy="2485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8556" y="1935793"/>
            <a:ext cx="1928386" cy="2600984"/>
          </a:xfrm>
          <a:prstGeom prst="rect">
            <a:avLst/>
          </a:prstGeom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6744" y="5024068"/>
            <a:ext cx="2537118" cy="1910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99380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206" y="4032721"/>
            <a:ext cx="5211080" cy="2649701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42206" y="216297"/>
            <a:ext cx="5247332" cy="34009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Сенсорная </a:t>
            </a:r>
            <a:r>
              <a:rPr lang="ru-RU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комната</a:t>
            </a:r>
            <a:endParaRPr lang="ru-RU" sz="36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  <a:p>
            <a:pPr algn="ctr"/>
            <a:r>
              <a:rPr lang="ru-RU" sz="17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7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— 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это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специально организованная среда, оснащенная оборудованием для стимуляции систем восприятия человека: зрительной, слуховой, тактильной и вестибулярной. </a:t>
            </a:r>
          </a:p>
          <a:p>
            <a:pPr algn="ctr"/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Сочетание 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стимулов различной модальности (музыки,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цвета) оказывает благоприятное воздействие 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на психическое и эмоциональное состояние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ребенка: стимулирует, укрепляет, восстанавливает и расслабляет.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2594" y="3672681"/>
            <a:ext cx="6120680" cy="3313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2340" y="432321"/>
            <a:ext cx="3786930" cy="284019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6024" y="16630"/>
            <a:ext cx="4592716" cy="3736581"/>
          </a:xfrm>
          <a:prstGeom prst="rect">
            <a:avLst/>
          </a:prstGeom>
          <a:noFill/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8830" y="3744689"/>
            <a:ext cx="4127105" cy="3095329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9538" y="3272519"/>
            <a:ext cx="4865687" cy="396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38848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1673</TotalTime>
  <Words>913</Words>
  <Application>Microsoft Office PowerPoint</Application>
  <PresentationFormat>Произвольный</PresentationFormat>
  <Paragraphs>85</Paragraphs>
  <Slides>16</Slides>
  <Notes>4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Методист</cp:lastModifiedBy>
  <cp:revision>60</cp:revision>
  <cp:lastPrinted>2026-02-12T08:39:33Z</cp:lastPrinted>
  <dcterms:created xsi:type="dcterms:W3CDTF">2026-02-01T08:34:40Z</dcterms:created>
  <dcterms:modified xsi:type="dcterms:W3CDTF">2026-02-12T10:48:44Z</dcterms:modified>
</cp:coreProperties>
</file>